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C530E6-10AD-4C8F-AE7A-6E31EB4BF971}">
  <a:tblStyle styleId="{86C530E6-10AD-4C8F-AE7A-6E31EB4BF9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970f5628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970f5628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970f5628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970f5628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970f562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970f562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70f5628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70f562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970f562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970f562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970f5628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970f5628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970f5628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970f5628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970f5628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970f5628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970f56280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970f56280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Atendimentos da EMLURB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Barbosa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Luís Henrique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Thiago Casa Nova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dos Grupos Resultantes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1297500" y="1567550"/>
            <a:ext cx="7038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forma simples, podem ser caracterizados da seguinte  forma: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6" name="Google Shape;296;p26"/>
          <p:cNvGraphicFramePr/>
          <p:nvPr/>
        </p:nvGraphicFramePr>
        <p:xfrm>
          <a:off x="661450" y="21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{86C530E6-10AD-4C8F-AE7A-6E31EB4BF971}</a:tableStyleId>
              </a:tblPr>
              <a:tblGrid>
                <a:gridCol w="2031200"/>
                <a:gridCol w="1862325"/>
                <a:gridCol w="1946775"/>
                <a:gridCol w="19467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Cluster \ Característica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3F3F3"/>
                          </a:solidFill>
                        </a:rPr>
                        <a:t>Área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População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Rendimento Médio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Grande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Pequeno - 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Pequena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Muito Alto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Pequena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Muito Grande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Muito Grande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Razoável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Comparações Entre Bairros</a:t>
            </a:r>
            <a:endParaRPr/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Cada par de classes socioeconômicas teve suas distribuições comparadas através do teste de Mann-Whitney. A tabela nos mostra os </a:t>
            </a:r>
            <a:r>
              <a:rPr i="1" lang="pt-BR"/>
              <a:t>p-values</a:t>
            </a:r>
            <a:r>
              <a:rPr lang="pt-BR"/>
              <a:t> resultantes para as comparações:</a:t>
            </a:r>
            <a:endParaRPr/>
          </a:p>
        </p:txBody>
      </p:sp>
      <p:graphicFrame>
        <p:nvGraphicFramePr>
          <p:cNvPr id="303" name="Google Shape;303;p27"/>
          <p:cNvGraphicFramePr/>
          <p:nvPr/>
        </p:nvGraphicFramePr>
        <p:xfrm>
          <a:off x="1416250" y="210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{86C530E6-10AD-4C8F-AE7A-6E31EB4BF971}</a:tableStyleId>
              </a:tblPr>
              <a:tblGrid>
                <a:gridCol w="1300850"/>
                <a:gridCol w="1300850"/>
                <a:gridCol w="1300850"/>
                <a:gridCol w="1300850"/>
                <a:gridCol w="1300850"/>
              </a:tblGrid>
              <a:tr h="54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>
                          <a:solidFill>
                            <a:srgbClr val="FFFFFF"/>
                          </a:solidFill>
                        </a:rPr>
                        <a:t>P-values</a:t>
                      </a:r>
                      <a:r>
                        <a:rPr lang="pt-BR">
                          <a:solidFill>
                            <a:srgbClr val="FFFFFF"/>
                          </a:solidFill>
                        </a:rPr>
                        <a:t> ( &lt;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0FFFF"/>
                          </a:solidFill>
                        </a:rPr>
                        <a:t>1.8e-17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0FFFF"/>
                          </a:solidFill>
                        </a:rPr>
                        <a:t>3.6e-09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0FFFF"/>
                          </a:solidFill>
                        </a:rPr>
                        <a:t>5.0e-24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0FFFF"/>
                          </a:solidFill>
                        </a:rPr>
                        <a:t>3.0e-11</a:t>
                      </a:r>
                      <a:endParaRPr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0.06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0.9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</a:t>
            </a:r>
            <a:endParaRPr/>
          </a:p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1297500" y="12199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Relação Quantidade de Chamados e </a:t>
            </a:r>
            <a:r>
              <a:rPr lang="pt-BR" sz="1400">
                <a:solidFill>
                  <a:srgbClr val="FFFFFF"/>
                </a:solidFill>
              </a:rPr>
              <a:t>Área</a:t>
            </a:r>
            <a:r>
              <a:rPr lang="pt-BR" sz="1400">
                <a:solidFill>
                  <a:srgbClr val="FFFFFF"/>
                </a:solidFill>
              </a:rPr>
              <a:t> dos Bairros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25" y="2275125"/>
            <a:ext cx="4371975" cy="25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5125"/>
            <a:ext cx="4314825" cy="258704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230200" y="1812975"/>
            <a:ext cx="3854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Menores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5030813" y="1812975"/>
            <a:ext cx="3854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Maiores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2278500" y="1191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</a:t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607175" y="1250775"/>
            <a:ext cx="79053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pt-BR">
                <a:solidFill>
                  <a:srgbClr val="FFFFFF"/>
                </a:solidFill>
              </a:rPr>
              <a:t>Resultados da análise não corresponderam à hipótese inicial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pt-BR">
                <a:solidFill>
                  <a:srgbClr val="FFFFFF"/>
                </a:solidFill>
              </a:rPr>
              <a:t>Bairros menores mostram vantagem com relação a maiores, ao que parece independentemente de renda.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pt-BR">
                <a:solidFill>
                  <a:srgbClr val="FFFFFF"/>
                </a:solidFill>
              </a:rPr>
              <a:t>A análise exploratória indicou que bairros menores têm tendência a gerar muito mais demandas à EMLURB.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pt-BR">
                <a:solidFill>
                  <a:srgbClr val="FFFFFF"/>
                </a:solidFill>
              </a:rPr>
              <a:t>É possível que isso cause um padrão de atendimento mais rápido pela própria expectativa de problemas.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326" name="Google Shape;326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7" name="Google Shape;327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5" name="Google Shape;335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8" name="Google Shape;338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2" name="Google Shape;342;p3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5" name="Google Shape;345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9" name="Google Shape;349;p3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0" name="Google Shape;350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2" name="Google Shape;352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7" name="Google Shape;357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9" name="Google Shape;359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1" name="Google Shape;361;p3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2" name="Google Shape;362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3" name="Google Shape;363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1" name="Google Shape;371;p3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Exploratória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Heatmap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Central de Atendimento da EMLURB 2018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Grupos de Serviços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Status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Datas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RPA, Bairro, Rua...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BR">
                <a:solidFill>
                  <a:srgbClr val="FFFFFF"/>
                </a:solidFill>
              </a:rPr>
              <a:t>Perfil dos Bairros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Área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População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Rendimento Nominal Médio Mensal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Taxa de alfabetização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Faixas Etárias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pt-BR">
                <a:solidFill>
                  <a:srgbClr val="FFFFFF"/>
                </a:solidFill>
              </a:rPr>
              <a:t>Divisão </a:t>
            </a:r>
            <a:r>
              <a:rPr lang="pt-BR">
                <a:solidFill>
                  <a:srgbClr val="FFFFFF"/>
                </a:solidFill>
              </a:rPr>
              <a:t>Étnica</a:t>
            </a:r>
            <a:r>
              <a:rPr lang="pt-BR">
                <a:solidFill>
                  <a:srgbClr val="FFFFFF"/>
                </a:solidFill>
              </a:rPr>
              <a:t> da população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</a:t>
            </a:r>
            <a:r>
              <a:rPr lang="pt-BR"/>
              <a:t> Exploratória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2199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Análise</a:t>
            </a:r>
            <a:r>
              <a:rPr lang="pt-BR" sz="1400">
                <a:solidFill>
                  <a:srgbClr val="FFFFFF"/>
                </a:solidFill>
              </a:rPr>
              <a:t> dos grupos de serviços da  Cidade do Recife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75" y="1640450"/>
            <a:ext cx="5801549" cy="33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2199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</a:rPr>
              <a:t>Ruas e avenidas com mais chamados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352" y="1670800"/>
            <a:ext cx="5877300" cy="327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Clustering</a:t>
            </a:r>
            <a:endParaRPr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1297500" y="887525"/>
            <a:ext cx="7038900" cy="3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Classificação de bairros a partir de suas populações, rendimentos médios e áreas.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00" y="1198601"/>
            <a:ext cx="8238000" cy="38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710700" y="1247625"/>
            <a:ext cx="1228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Single Link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3513150" y="1247625"/>
            <a:ext cx="1558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Complete Link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710700" y="3283350"/>
            <a:ext cx="1558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Centroid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6271600" y="1247625"/>
            <a:ext cx="1558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Group Average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3513150" y="3204150"/>
            <a:ext cx="1558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Group Average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753900" y="3204150"/>
            <a:ext cx="858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Ward’s Method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dos Grupos Resultantes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0" y="1264800"/>
            <a:ext cx="8836875" cy="3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dos Grupos Resultantes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63" y="1567550"/>
            <a:ext cx="8851711" cy="2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dos Grupos Resultantes</a:t>
            </a:r>
            <a:endParaRPr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74" y="1192524"/>
            <a:ext cx="8947425" cy="27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